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74" r:id="rId2"/>
  </p:sldMasterIdLst>
  <p:notesMasterIdLst>
    <p:notesMasterId r:id="rId16"/>
  </p:notesMasterIdLst>
  <p:sldIdLst>
    <p:sldId id="256" r:id="rId3"/>
    <p:sldId id="294" r:id="rId4"/>
    <p:sldId id="295" r:id="rId5"/>
    <p:sldId id="296" r:id="rId6"/>
    <p:sldId id="298" r:id="rId7"/>
    <p:sldId id="283" r:id="rId8"/>
    <p:sldId id="284" r:id="rId9"/>
    <p:sldId id="297" r:id="rId10"/>
    <p:sldId id="302" r:id="rId11"/>
    <p:sldId id="288" r:id="rId12"/>
    <p:sldId id="301" r:id="rId13"/>
    <p:sldId id="299" r:id="rId14"/>
    <p:sldId id="300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7" roundtripDataSignature="AMtx7mhjTyCO3S4tQLXjAbeh+crtRVLmc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LESM" initials="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0DAB81-82A2-4C1E-849D-7A8480179CB5}">
  <a:tblStyle styleId="{240DAB81-82A2-4C1E-849D-7A8480179CB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F1E8"/>
          </a:solidFill>
        </a:fill>
      </a:tcStyle>
    </a:wholeTbl>
    <a:band1H>
      <a:tcTxStyle/>
      <a:tcStyle>
        <a:tcBdr/>
        <a:fill>
          <a:solidFill>
            <a:srgbClr val="D4E2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E2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59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57" Type="http://customschemas.google.com/relationships/presentationmetadata" Target="metadata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11558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86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76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832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201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081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5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5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5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5" name="Google Shape;205;p5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5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7" name="Google Shape;207;p5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5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23" name="Google Shape;223;p5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4" name="Google Shape;224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5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Google Shape;230;p5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1" name="Google Shape;231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6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6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5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3" name="Google Shape;173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6" name="Google Shape;176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/>
              <a:t>Service—news</a:t>
            </a:r>
            <a:endParaRPr/>
          </a:p>
        </p:txBody>
      </p:sp>
      <p:graphicFrame>
        <p:nvGraphicFramePr>
          <p:cNvPr id="252" name="Google Shape;252;p1"/>
          <p:cNvGraphicFramePr/>
          <p:nvPr/>
        </p:nvGraphicFramePr>
        <p:xfrm>
          <a:off x="2032000" y="2193491"/>
          <a:ext cx="8128000" cy="2072680"/>
        </p:xfrm>
        <a:graphic>
          <a:graphicData uri="http://schemas.openxmlformats.org/drawingml/2006/table">
            <a:tbl>
              <a:tblPr firstRow="1" bandRow="1">
                <a:noFill/>
                <a:tableStyleId>{240DAB81-82A2-4C1E-849D-7A8480179CB5}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 u="none" strike="noStrike" cap="none"/>
                        <a:t>Input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Output</a:t>
                      </a:r>
                      <a:endParaRPr sz="2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Tap  sequence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Audio</a:t>
                      </a:r>
                      <a:endParaRPr sz="2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Voice command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Text and picture</a:t>
                      </a:r>
                      <a:endParaRPr sz="2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Screen input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Video</a:t>
                      </a:r>
                      <a:endParaRPr sz="2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0"/>
          <p:cNvSpPr txBox="1">
            <a:spLocks noGrp="1"/>
          </p:cNvSpPr>
          <p:nvPr>
            <p:ph type="title"/>
          </p:nvPr>
        </p:nvSpPr>
        <p:spPr>
          <a:xfrm>
            <a:off x="353568" y="548640"/>
            <a:ext cx="3600860" cy="543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altLang="zh-CN" dirty="0" smtClean="0"/>
              <a:t>Function</a:t>
            </a:r>
            <a:endParaRPr dirty="0"/>
          </a:p>
        </p:txBody>
      </p:sp>
      <p:sp>
        <p:nvSpPr>
          <p:cNvPr id="567" name="Google Shape;567;p20"/>
          <p:cNvSpPr/>
          <p:nvPr/>
        </p:nvSpPr>
        <p:spPr>
          <a:xfrm rot="5400000">
            <a:off x="262337" y="3255264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lay_pau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78333" y="1141285"/>
            <a:ext cx="8528024" cy="4246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0"/>
          <p:cNvSpPr txBox="1">
            <a:spLocks noGrp="1"/>
          </p:cNvSpPr>
          <p:nvPr>
            <p:ph type="title"/>
          </p:nvPr>
        </p:nvSpPr>
        <p:spPr>
          <a:xfrm>
            <a:off x="344859" y="548640"/>
            <a:ext cx="3600860" cy="543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altLang="zh-CN" dirty="0" smtClean="0"/>
              <a:t>Function</a:t>
            </a:r>
            <a:endParaRPr dirty="0"/>
          </a:p>
        </p:txBody>
      </p:sp>
      <p:sp>
        <p:nvSpPr>
          <p:cNvPr id="567" name="Google Shape;567;p20"/>
          <p:cNvSpPr/>
          <p:nvPr/>
        </p:nvSpPr>
        <p:spPr>
          <a:xfrm rot="5400000">
            <a:off x="262337" y="3255264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change_volu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95748" y="1144034"/>
            <a:ext cx="8516983" cy="424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8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zh-CN" dirty="0" smtClean="0"/>
              <a:t>Plan</a:t>
            </a:r>
            <a:endParaRPr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Voice Control</a:t>
            </a: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 </a:t>
            </a:r>
          </a:p>
          <a:p>
            <a:endParaRPr lang="en-US" altLang="zh-CN" dirty="0" smtClean="0"/>
          </a:p>
          <a:p>
            <a:r>
              <a:rPr lang="en-US" altLang="zh-CN" sz="3200" dirty="0"/>
              <a:t>Location Transfer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 </a:t>
            </a:r>
          </a:p>
          <a:p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76" y="2671323"/>
            <a:ext cx="6614733" cy="7315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76" y="4599486"/>
            <a:ext cx="7003387" cy="365792"/>
          </a:xfrm>
          <a:prstGeom prst="rect">
            <a:avLst/>
          </a:prstGeom>
        </p:spPr>
      </p:pic>
      <p:sp>
        <p:nvSpPr>
          <p:cNvPr id="7" name="Google Shape;567;p20"/>
          <p:cNvSpPr/>
          <p:nvPr/>
        </p:nvSpPr>
        <p:spPr>
          <a:xfrm>
            <a:off x="938909" y="1474743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834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zh-CN" dirty="0" smtClean="0"/>
              <a:t>Plan</a:t>
            </a:r>
            <a:endParaRPr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3200" dirty="0"/>
              <a:t>Gesture Control</a:t>
            </a:r>
          </a:p>
          <a:p>
            <a:pPr lvl="1"/>
            <a:r>
              <a:rPr lang="en-US" altLang="zh-CN" sz="2800" dirty="0"/>
              <a:t>Move</a:t>
            </a:r>
          </a:p>
          <a:p>
            <a:pPr lvl="1"/>
            <a:r>
              <a:rPr lang="en-US" altLang="zh-CN" sz="2800" dirty="0"/>
              <a:t>Knock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 </a:t>
            </a:r>
          </a:p>
          <a:p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526" y="3395451"/>
            <a:ext cx="6652837" cy="1211685"/>
          </a:xfrm>
          <a:prstGeom prst="rect">
            <a:avLst/>
          </a:prstGeom>
        </p:spPr>
      </p:pic>
      <p:sp>
        <p:nvSpPr>
          <p:cNvPr id="5" name="Google Shape;567;p20"/>
          <p:cNvSpPr/>
          <p:nvPr/>
        </p:nvSpPr>
        <p:spPr>
          <a:xfrm>
            <a:off x="938909" y="1474743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805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6"/>
          <p:cNvSpPr txBox="1">
            <a:spLocks noGrp="1"/>
          </p:cNvSpPr>
          <p:nvPr>
            <p:ph type="title"/>
          </p:nvPr>
        </p:nvSpPr>
        <p:spPr>
          <a:xfrm>
            <a:off x="778040" y="-8005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/>
              <a:t>Input – Basic functions</a:t>
            </a:r>
            <a:endParaRPr/>
          </a:p>
        </p:txBody>
      </p:sp>
      <p:graphicFrame>
        <p:nvGraphicFramePr>
          <p:cNvPr id="612" name="Google Shape;612;p26"/>
          <p:cNvGraphicFramePr/>
          <p:nvPr/>
        </p:nvGraphicFramePr>
        <p:xfrm>
          <a:off x="752641" y="1046732"/>
          <a:ext cx="11134575" cy="5625545"/>
        </p:xfrm>
        <a:graphic>
          <a:graphicData uri="http://schemas.openxmlformats.org/drawingml/2006/table">
            <a:tbl>
              <a:tblPr firstRow="1" bandRow="1">
                <a:noFill/>
                <a:tableStyleId>{240DAB81-82A2-4C1E-849D-7A8480179CB5}</a:tableStyleId>
              </a:tblPr>
              <a:tblGrid>
                <a:gridCol w="162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0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1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7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 u="none" strike="noStrike" cap="none"/>
                        <a:t>Functions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Interaction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Scenario 1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In Car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Scenario 2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Home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Scenario 3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Exercising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Wake up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 Knock twice with the smartwatch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400"/>
                        <a:t>② </a:t>
                      </a:r>
                      <a:endParaRPr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400"/>
                        <a:t>②</a:t>
                      </a:r>
                      <a:endParaRPr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82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② Say “Hi, New”</a:t>
                      </a:r>
                      <a:endParaRPr sz="24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50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Play/Pause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 </a:t>
                      </a:r>
                      <a:r>
                        <a:rPr lang="en-SG" sz="2400"/>
                        <a:t>Say “Play”/”Pause”</a:t>
                      </a:r>
                      <a:endParaRPr sz="2400"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endParaRPr sz="2400"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400"/>
                        <a:t>②</a:t>
                      </a:r>
                      <a:endParaRPr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③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② Press the button on smartwatch screen (specified later)</a:t>
                      </a:r>
                      <a:endParaRPr sz="24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③ Knock "xx“ on smartwatch</a:t>
                      </a:r>
                      <a:endParaRPr sz="24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50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Turn to next news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 </a:t>
                      </a:r>
                      <a:r>
                        <a:rPr lang="en-SG" sz="2400"/>
                        <a:t>Say “Next”</a:t>
                      </a:r>
                      <a:endParaRPr sz="2400"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endParaRPr sz="2400"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400"/>
                        <a:t>②</a:t>
                      </a:r>
                      <a:endParaRPr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③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SG" sz="2400"/>
                        <a:t>② Press the button on smartwatch screen (specified later)</a:t>
                      </a:r>
                      <a:endParaRPr sz="24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③ Knock “x xx“ on smartwatch</a:t>
                      </a:r>
                      <a:endParaRPr sz="24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7"/>
          <p:cNvSpPr txBox="1">
            <a:spLocks noGrp="1"/>
          </p:cNvSpPr>
          <p:nvPr>
            <p:ph type="title"/>
          </p:nvPr>
        </p:nvSpPr>
        <p:spPr>
          <a:xfrm>
            <a:off x="778040" y="-8005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/>
              <a:t>Input – Basic functions</a:t>
            </a:r>
            <a:endParaRPr/>
          </a:p>
        </p:txBody>
      </p:sp>
      <p:graphicFrame>
        <p:nvGraphicFramePr>
          <p:cNvPr id="618" name="Google Shape;618;p27"/>
          <p:cNvGraphicFramePr/>
          <p:nvPr/>
        </p:nvGraphicFramePr>
        <p:xfrm>
          <a:off x="196508" y="1203149"/>
          <a:ext cx="11778900" cy="5760760"/>
        </p:xfrm>
        <a:graphic>
          <a:graphicData uri="http://schemas.openxmlformats.org/drawingml/2006/table">
            <a:tbl>
              <a:tblPr firstRow="1" bandRow="1">
                <a:noFill/>
                <a:tableStyleId>{240DAB81-82A2-4C1E-849D-7A8480179CB5}</a:tableStyleId>
              </a:tblPr>
              <a:tblGrid>
                <a:gridCol w="172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1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34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Functions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Interaction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Scenario 1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In Car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Scenario 2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Home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Scenario 3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Exercising</a:t>
                      </a:r>
                      <a:endParaRPr sz="2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 row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Volume adjustment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 Say “Up”/“Down”: increase or decrease of the volume is positively proportional with the length of the voice command.</a:t>
                      </a:r>
                      <a:endParaRPr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row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200"/>
                        <a:t>②</a:t>
                      </a: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③</a:t>
                      </a:r>
                      <a:r>
                        <a:rPr lang="en-SG" sz="2200"/>
                        <a:t> </a:t>
                      </a:r>
                      <a:endParaRPr/>
                    </a:p>
                  </a:txBody>
                  <a:tcPr marL="91450" marR="91450" marT="45725" marB="45725"/>
                </a:tc>
                <a:tc row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①③</a:t>
                      </a:r>
                      <a:r>
                        <a:rPr lang="en-SG" sz="2200"/>
                        <a:t>④</a:t>
                      </a:r>
                      <a:endParaRPr sz="2200"/>
                    </a:p>
                  </a:txBody>
                  <a:tcPr marL="91450" marR="91450" marT="45725" marB="45725"/>
                </a:tc>
                <a:tc row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③</a:t>
                      </a:r>
                      <a:r>
                        <a:rPr lang="en-SG" sz="2200"/>
                        <a:t>④</a:t>
                      </a:r>
                      <a:endParaRPr sz="2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② Slide up/down with the thumb on the steering wheel, with a sensor or gesture detection camera</a:t>
                      </a:r>
                      <a:endParaRPr sz="22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3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③ Drag on smartwatch screen (specified later)</a:t>
                      </a:r>
                      <a:endParaRPr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43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④ Punch up/down with the smartwatch</a:t>
                      </a:r>
                      <a:endParaRPr sz="22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50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Choose news genres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 Choose on the smartphone</a:t>
                      </a:r>
                      <a:endParaRPr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200"/>
                        <a:t>②③</a:t>
                      </a:r>
                      <a:endParaRPr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200"/>
                        <a:t>②③</a:t>
                      </a:r>
                      <a:endParaRPr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②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/>
                        <a:t>② Choose on smartwatch screen</a:t>
                      </a:r>
                      <a:endParaRPr sz="22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③ Say “Change”</a:t>
                      </a:r>
                      <a:endParaRPr sz="22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8"/>
          <p:cNvSpPr txBox="1">
            <a:spLocks noGrp="1"/>
          </p:cNvSpPr>
          <p:nvPr>
            <p:ph type="title"/>
          </p:nvPr>
        </p:nvSpPr>
        <p:spPr>
          <a:xfrm>
            <a:off x="778040" y="-20037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/>
              <a:t>Input – News-related functions</a:t>
            </a:r>
            <a:endParaRPr/>
          </a:p>
        </p:txBody>
      </p:sp>
      <p:graphicFrame>
        <p:nvGraphicFramePr>
          <p:cNvPr id="624" name="Google Shape;624;p28"/>
          <p:cNvGraphicFramePr/>
          <p:nvPr/>
        </p:nvGraphicFramePr>
        <p:xfrm>
          <a:off x="385011" y="806092"/>
          <a:ext cx="11502200" cy="5825540"/>
        </p:xfrm>
        <a:graphic>
          <a:graphicData uri="http://schemas.openxmlformats.org/drawingml/2006/table">
            <a:tbl>
              <a:tblPr firstRow="1" bandRow="1">
                <a:noFill/>
                <a:tableStyleId>{240DAB81-82A2-4C1E-849D-7A8480179CB5}</a:tableStyleId>
              </a:tblPr>
              <a:tblGrid>
                <a:gridCol w="146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3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7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Functions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Interaction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Scenario 1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In Car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Scenario 2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Home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Scenario 3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Exercising</a:t>
                      </a:r>
                      <a:endParaRPr sz="2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Later viewing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 Say “Save”</a:t>
                      </a:r>
                      <a:endParaRPr sz="2200"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①</a:t>
                      </a:r>
                      <a:endParaRPr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/>
                        <a:t>①②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/>
                        <a:t>②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82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/>
                        <a:t>② Press on the smartphone for 2 seconds</a:t>
                      </a:r>
                      <a:endParaRPr sz="22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82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Sharing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① Share on the smartphone through later-viewing</a:t>
                      </a:r>
                      <a:endParaRPr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①②</a:t>
                      </a:r>
                      <a:endParaRPr sz="2200"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①②</a:t>
                      </a:r>
                      <a:endParaRPr sz="2200"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①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82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② -User: “Share”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     -System: “Who do you want to share with?”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     -User: “XXX“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(with a list of people user often shares news to)</a:t>
                      </a:r>
                      <a:endParaRPr sz="22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News searching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-User: "Search“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-System: "What do you want to search?“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-User: "KEYWORD"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●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●</a:t>
                      </a:r>
                      <a:endParaRPr sz="2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Related news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Say "Related news" to enter this mode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Say "Stop" to exit this mode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●</a:t>
                      </a:r>
                      <a:endParaRPr sz="2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●</a:t>
                      </a:r>
                      <a:endParaRPr sz="2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zh-CN" dirty="0" smtClean="0"/>
              <a:t>Progress</a:t>
            </a:r>
            <a:endParaRPr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Unity</a:t>
            </a:r>
          </a:p>
          <a:p>
            <a:pPr lvl="1"/>
            <a:r>
              <a:rPr lang="en-US" altLang="zh-CN" dirty="0" smtClean="0"/>
              <a:t>Install </a:t>
            </a:r>
            <a:r>
              <a:rPr lang="en-US" altLang="zh-CN" dirty="0"/>
              <a:t>Unity and Android Build Support</a:t>
            </a:r>
          </a:p>
          <a:p>
            <a:pPr lvl="1"/>
            <a:r>
              <a:rPr lang="en-US" altLang="zh-CN" dirty="0" smtClean="0"/>
              <a:t>Import NUIX-Studio-APP</a:t>
            </a:r>
          </a:p>
          <a:p>
            <a:pPr lvl="1"/>
            <a:r>
              <a:rPr lang="en-US" altLang="zh-CN" dirty="0" smtClean="0"/>
              <a:t>Build up the scene</a:t>
            </a:r>
          </a:p>
          <a:p>
            <a:pPr lvl="1"/>
            <a:r>
              <a:rPr lang="en-US" altLang="zh-CN" dirty="0" smtClean="0"/>
              <a:t>Realize part of the functions</a:t>
            </a:r>
          </a:p>
          <a:p>
            <a:r>
              <a:rPr lang="en-US" altLang="zh-CN" dirty="0" smtClean="0"/>
              <a:t>Oculus</a:t>
            </a:r>
          </a:p>
          <a:p>
            <a:pPr lvl="1"/>
            <a:r>
              <a:rPr lang="en-US" altLang="zh-CN" dirty="0" smtClean="0"/>
              <a:t>Install </a:t>
            </a:r>
            <a:r>
              <a:rPr lang="en-US" altLang="zh-CN" dirty="0" err="1" smtClean="0"/>
              <a:t>SideQuest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Install </a:t>
            </a:r>
            <a:r>
              <a:rPr lang="en-US" altLang="zh-CN" dirty="0" err="1" smtClean="0"/>
              <a:t>openHAB</a:t>
            </a:r>
            <a:endParaRPr lang="en-US" altLang="zh-CN" dirty="0" smtClean="0"/>
          </a:p>
          <a:p>
            <a:r>
              <a:rPr lang="en-US" altLang="zh-CN" dirty="0" smtClean="0"/>
              <a:t>Install the </a:t>
            </a:r>
            <a:r>
              <a:rPr lang="en-US" altLang="zh-CN" dirty="0" err="1" smtClean="0"/>
              <a:t>apk</a:t>
            </a:r>
            <a:r>
              <a:rPr lang="en-US" altLang="zh-CN" dirty="0" smtClean="0"/>
              <a:t> on Oculus to test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812" y="3014576"/>
            <a:ext cx="4439186" cy="231941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456" y="1480843"/>
            <a:ext cx="3850499" cy="21659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0871" y="4370380"/>
            <a:ext cx="4337852" cy="24400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3812" y="150115"/>
            <a:ext cx="3993285" cy="2246222"/>
          </a:xfrm>
          <a:prstGeom prst="rect">
            <a:avLst/>
          </a:prstGeom>
        </p:spPr>
      </p:pic>
      <p:sp>
        <p:nvSpPr>
          <p:cNvPr id="8" name="Google Shape;567;p20"/>
          <p:cNvSpPr/>
          <p:nvPr/>
        </p:nvSpPr>
        <p:spPr>
          <a:xfrm>
            <a:off x="938909" y="1474743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154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5"/>
          <p:cNvSpPr txBox="1">
            <a:spLocks noGrp="1"/>
          </p:cNvSpPr>
          <p:nvPr>
            <p:ph type="ctrTitle"/>
          </p:nvPr>
        </p:nvSpPr>
        <p:spPr>
          <a:xfrm>
            <a:off x="1524000" y="259347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SG" dirty="0"/>
              <a:t>Scenario </a:t>
            </a:r>
            <a:r>
              <a:rPr lang="en-SG" dirty="0" smtClean="0"/>
              <a:t>: </a:t>
            </a:r>
            <a:r>
              <a:rPr lang="en-SG" dirty="0"/>
              <a:t>Home</a:t>
            </a:r>
            <a:endParaRPr dirty="0"/>
          </a:p>
        </p:txBody>
      </p:sp>
      <p:pic>
        <p:nvPicPr>
          <p:cNvPr id="526" name="Google Shape;526;p15" descr="u=2994727443,2976970611&amp;fm=26&amp;gp=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8635" y="2865261"/>
            <a:ext cx="6439902" cy="3992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6"/>
          <p:cNvSpPr txBox="1">
            <a:spLocks noGrp="1"/>
          </p:cNvSpPr>
          <p:nvPr>
            <p:ph type="body" idx="1"/>
          </p:nvPr>
        </p:nvSpPr>
        <p:spPr>
          <a:xfrm>
            <a:off x="838200" y="553446"/>
            <a:ext cx="10515600" cy="6124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Devices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Smartphone/pad/PC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b="1" dirty="0"/>
              <a:t>Smartwatch/bracelet</a:t>
            </a:r>
            <a:endParaRPr b="1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Smart TV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Bluetooth Speaker/earphones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Hand-pad/Attachable Touchpad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Functions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Basic functions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News-related functions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Transfer of control and content between devices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Separate </a:t>
            </a:r>
            <a:r>
              <a:rPr lang="en-SG" dirty="0" err="1"/>
              <a:t>Input/Output</a:t>
            </a:r>
            <a:r>
              <a:rPr lang="en-SG" dirty="0"/>
              <a:t> device (Remote control)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Transfer of voice output between stereos according to location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Auto-pause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Auto-correct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 smtClean="0"/>
              <a:t>Output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News with texts and pictures through smartphone/pad/PC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Video news through smartphone/pad/PC and smart TV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Audio news mainly through Bluetooth Speaker/earphones</a:t>
            </a:r>
            <a:endParaRPr dirty="0"/>
          </a:p>
        </p:txBody>
      </p:sp>
      <p:pic>
        <p:nvPicPr>
          <p:cNvPr id="533" name="Google Shape;533;p16" descr="src=http___i1.ce.cn_ce_yd_gd_201301_24_W020130124539867353740.jpg&amp;refer=http___i1.ce.jpg"/>
          <p:cNvPicPr preferRelativeResize="0"/>
          <p:nvPr/>
        </p:nvPicPr>
        <p:blipFill rotWithShape="1">
          <a:blip r:embed="rId3">
            <a:alphaModFix/>
          </a:blip>
          <a:srcRect l="29383" t="25604" r="29725" b="4314"/>
          <a:stretch/>
        </p:blipFill>
        <p:spPr>
          <a:xfrm>
            <a:off x="7639519" y="115218"/>
            <a:ext cx="1768511" cy="226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6" descr="u=3432810791,439806732&amp;fm=26&amp;gp=0.jpg"/>
          <p:cNvPicPr preferRelativeResize="0"/>
          <p:nvPr/>
        </p:nvPicPr>
        <p:blipFill rotWithShape="1">
          <a:blip r:embed="rId4">
            <a:alphaModFix/>
          </a:blip>
          <a:srcRect l="11325" r="12231"/>
          <a:stretch/>
        </p:blipFill>
        <p:spPr>
          <a:xfrm>
            <a:off x="9096566" y="4731578"/>
            <a:ext cx="2622192" cy="205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6" descr="u=1177860351,2901466224&amp;fm=26&amp;gp=0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08030" y="115217"/>
            <a:ext cx="2467138" cy="226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6" descr="src=http___baike.17house.com_uploads_201509_14434074758JR2T9g0.jpg&amp;refer=http___baike.17house.jpg"/>
          <p:cNvPicPr preferRelativeResize="0"/>
          <p:nvPr/>
        </p:nvPicPr>
        <p:blipFill rotWithShape="1">
          <a:blip r:embed="rId6">
            <a:alphaModFix/>
          </a:blip>
          <a:srcRect l="12342"/>
          <a:stretch/>
        </p:blipFill>
        <p:spPr>
          <a:xfrm>
            <a:off x="9096566" y="2595657"/>
            <a:ext cx="2622192" cy="2027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9" descr="https://uploader.shimo.im/f/N896Xxx0EnpFVmvN.png!thumbnail"/>
          <p:cNvSpPr/>
          <p:nvPr/>
        </p:nvSpPr>
        <p:spPr>
          <a:xfrm>
            <a:off x="38100" y="-84138"/>
            <a:ext cx="13335001" cy="133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" name="Google Shape;630;p29" descr="image.png"/>
          <p:cNvPicPr preferRelativeResize="0"/>
          <p:nvPr/>
        </p:nvPicPr>
        <p:blipFill rotWithShape="1">
          <a:blip r:embed="rId3">
            <a:alphaModFix/>
          </a:blip>
          <a:srcRect b="6631"/>
          <a:stretch/>
        </p:blipFill>
        <p:spPr>
          <a:xfrm>
            <a:off x="488216" y="806383"/>
            <a:ext cx="8890000" cy="592889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/>
              <a:t>Smartwatch GUI </a:t>
            </a:r>
            <a:br>
              <a:rPr lang="en-SG"/>
            </a:b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0"/>
          <p:cNvSpPr txBox="1">
            <a:spLocks noGrp="1"/>
          </p:cNvSpPr>
          <p:nvPr>
            <p:ph type="title"/>
          </p:nvPr>
        </p:nvSpPr>
        <p:spPr>
          <a:xfrm>
            <a:off x="414528" y="548640"/>
            <a:ext cx="3600860" cy="543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SG" sz="5400" dirty="0" smtClean="0"/>
              <a:t>Scene</a:t>
            </a:r>
            <a:endParaRPr dirty="0"/>
          </a:p>
        </p:txBody>
      </p:sp>
      <p:sp>
        <p:nvSpPr>
          <p:cNvPr id="567" name="Google Shape;567;p20"/>
          <p:cNvSpPr/>
          <p:nvPr/>
        </p:nvSpPr>
        <p:spPr>
          <a:xfrm rot="5400000">
            <a:off x="262337" y="3255264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2" t="21392" r="16230" b="14343"/>
          <a:stretch/>
        </p:blipFill>
        <p:spPr>
          <a:xfrm>
            <a:off x="3816694" y="740746"/>
            <a:ext cx="4297681" cy="1874520"/>
          </a:xfrm>
          <a:prstGeom prst="rect">
            <a:avLst/>
          </a:prstGeom>
        </p:spPr>
      </p:pic>
      <p:sp>
        <p:nvSpPr>
          <p:cNvPr id="3" name="下箭头 2"/>
          <p:cNvSpPr/>
          <p:nvPr/>
        </p:nvSpPr>
        <p:spPr>
          <a:xfrm>
            <a:off x="5329150" y="2807372"/>
            <a:ext cx="1028700" cy="8801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Google Shape;532;p16"/>
          <p:cNvSpPr txBox="1">
            <a:spLocks noGrp="1"/>
          </p:cNvSpPr>
          <p:nvPr>
            <p:ph type="body" idx="1"/>
          </p:nvPr>
        </p:nvSpPr>
        <p:spPr>
          <a:xfrm>
            <a:off x="7111603" y="3029067"/>
            <a:ext cx="10515600" cy="47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sz="2400" dirty="0" smtClean="0"/>
              <a:t>Take too much time in building</a:t>
            </a:r>
            <a:endParaRPr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479" y="3822745"/>
            <a:ext cx="4368109" cy="225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7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463</Words>
  <Application>Microsoft Office PowerPoint</Application>
  <PresentationFormat>宽屏</PresentationFormat>
  <Paragraphs>151</Paragraphs>
  <Slides>13</Slides>
  <Notes>13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宋体</vt:lpstr>
      <vt:lpstr>Arial</vt:lpstr>
      <vt:lpstr>Calibri</vt:lpstr>
      <vt:lpstr>Office Theme</vt:lpstr>
      <vt:lpstr>1_Office Theme</vt:lpstr>
      <vt:lpstr>Service—news</vt:lpstr>
      <vt:lpstr>Input – Basic functions</vt:lpstr>
      <vt:lpstr>Input – Basic functions</vt:lpstr>
      <vt:lpstr>Input – News-related functions</vt:lpstr>
      <vt:lpstr>Progress</vt:lpstr>
      <vt:lpstr>Scenario : Home</vt:lpstr>
      <vt:lpstr>PowerPoint 演示文稿</vt:lpstr>
      <vt:lpstr>Smartwatch GUI  </vt:lpstr>
      <vt:lpstr>Scene</vt:lpstr>
      <vt:lpstr>Function</vt:lpstr>
      <vt:lpstr>Function</vt:lpstr>
      <vt:lpstr>Plan</vt:lpstr>
      <vt:lpstr>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Service—news</dc:title>
  <dc:creator>李 志鹏</dc:creator>
  <cp:lastModifiedBy>hp</cp:lastModifiedBy>
  <cp:revision>24</cp:revision>
  <dcterms:created xsi:type="dcterms:W3CDTF">2021-03-30T15:05:10Z</dcterms:created>
  <dcterms:modified xsi:type="dcterms:W3CDTF">2021-05-26T12:18:57Z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2052-3.4.2.5348</vt:lpwstr>
  </property>
</Properties>
</file>